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76" r:id="rId3"/>
    <p:sldId id="277" r:id="rId4"/>
    <p:sldId id="280" r:id="rId5"/>
    <p:sldId id="270" r:id="rId6"/>
    <p:sldId id="269" r:id="rId7"/>
    <p:sldId id="268" r:id="rId8"/>
    <p:sldId id="278" r:id="rId9"/>
    <p:sldId id="275" r:id="rId10"/>
    <p:sldId id="279"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2E9520-7CF8-4ACA-A08A-825831EC210C}" type="datetimeFigureOut">
              <a:rPr lang="de-DE" smtClean="0"/>
              <a:t>28.05.2024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A311D-46FD-4CD0-A423-B762F9CF255E}" type="slidenum">
              <a:rPr lang="de-DE" smtClean="0"/>
              <a:t>‹Nr.›</a:t>
            </a:fld>
            <a:endParaRPr lang="de-DE"/>
          </a:p>
        </p:txBody>
      </p:sp>
    </p:spTree>
    <p:extLst>
      <p:ext uri="{BB962C8B-B14F-4D97-AF65-F5344CB8AC3E}">
        <p14:creationId xmlns:p14="http://schemas.microsoft.com/office/powerpoint/2010/main" val="162227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72AA2-4732-47C8-4737-C5665BA4CB83}"/>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99B2B93-D7A6-6283-5ED5-15B7421FD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064F56E-758D-F72F-F0E3-017D824D1E33}"/>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5" name="Fußzeilenplatzhalter 4">
            <a:extLst>
              <a:ext uri="{FF2B5EF4-FFF2-40B4-BE49-F238E27FC236}">
                <a16:creationId xmlns:a16="http://schemas.microsoft.com/office/drawing/2014/main" id="{0B259CCF-3082-1349-AD5A-30096411B3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ED39D84-66F7-9CE0-30E6-46848F301FD7}"/>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128719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C07274-E3B4-8332-07CC-C9C7F96513D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9872EFF-D7B5-837A-CEC7-48A332370A8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94E06E-27CB-998B-0EB8-A9B4681D5B51}"/>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5" name="Fußzeilenplatzhalter 4">
            <a:extLst>
              <a:ext uri="{FF2B5EF4-FFF2-40B4-BE49-F238E27FC236}">
                <a16:creationId xmlns:a16="http://schemas.microsoft.com/office/drawing/2014/main" id="{34D2342F-A7FF-7A22-F551-846D205FC94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799C1EC-D809-09A7-6708-C45E13894EC9}"/>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66051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ACE4177-E9CC-65E2-4B8B-FF898673CC2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7EEBE68-45E6-8127-7245-C6267BE9EE4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13AE21-70E3-71F8-4F1E-F9416B80D846}"/>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5" name="Fußzeilenplatzhalter 4">
            <a:extLst>
              <a:ext uri="{FF2B5EF4-FFF2-40B4-BE49-F238E27FC236}">
                <a16:creationId xmlns:a16="http://schemas.microsoft.com/office/drawing/2014/main" id="{AAEE2537-89AE-1FAF-B32D-F55CA58CCA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CDADD51-3610-BE6B-86F5-33F9F2FA46F0}"/>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208707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DA492-EAD2-8037-CC76-AD118A1420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929C6F-B116-77C6-A22B-61D0D81077D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776011-165F-EBB8-6294-F94EE938D5C0}"/>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5" name="Fußzeilenplatzhalter 4">
            <a:extLst>
              <a:ext uri="{FF2B5EF4-FFF2-40B4-BE49-F238E27FC236}">
                <a16:creationId xmlns:a16="http://schemas.microsoft.com/office/drawing/2014/main" id="{616F1B1B-9D28-EA9F-9B38-ECB48A4E182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8E6B96E-3A09-6088-816E-49B9ACF8082C}"/>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3656018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0310C-7B05-3B5E-72EA-0876F3AD077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1C8C356-BD05-E2F7-31CB-60320D688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38C5921-DDED-FDEF-BCDE-6B7E4FE5197D}"/>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5" name="Fußzeilenplatzhalter 4">
            <a:extLst>
              <a:ext uri="{FF2B5EF4-FFF2-40B4-BE49-F238E27FC236}">
                <a16:creationId xmlns:a16="http://schemas.microsoft.com/office/drawing/2014/main" id="{1E11FDE8-9C26-4356-DAAE-27E06FD711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3B64F9-F771-74B7-9244-A731F13D348B}"/>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354650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11E5CA-F8C8-DE04-94B9-B3C7183341B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7DB0B29-ECAD-F291-0DFE-2E058A71CAB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8B532F7-0427-21F7-A791-04FF7A3FA8B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A5D17F7-1402-4B91-4999-CCF8D6091EEB}"/>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6" name="Fußzeilenplatzhalter 5">
            <a:extLst>
              <a:ext uri="{FF2B5EF4-FFF2-40B4-BE49-F238E27FC236}">
                <a16:creationId xmlns:a16="http://schemas.microsoft.com/office/drawing/2014/main" id="{9243E818-0FB9-6B14-2816-457EA8F4F9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B971628-C8C9-6E6C-E4CC-A0ACDF02DB0B}"/>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158278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83AD0-B278-D4B9-5356-6F811DEA1E5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D5D074E1-4FB4-B987-09B2-5A90B11AE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9689EDB-6801-FA12-4E47-4D1F5F86539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2F0C16E-4E93-74F2-68B0-2F9ACBBD1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B36F761-083C-3ED6-582A-02A6ABCC63A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7ADEB65-A2A2-1499-E79E-FFF6A55A2F80}"/>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8" name="Fußzeilenplatzhalter 7">
            <a:extLst>
              <a:ext uri="{FF2B5EF4-FFF2-40B4-BE49-F238E27FC236}">
                <a16:creationId xmlns:a16="http://schemas.microsoft.com/office/drawing/2014/main" id="{9DFE2621-61DE-39DA-781B-7CD5D7338E1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C7049A1-588E-B22A-8582-2ED3CF7FA5C8}"/>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319548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C8EAF-8F4B-0A34-3A52-7DD3B7F29E7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93BE20D-364A-8BD6-523A-B7F55D272DD2}"/>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4" name="Fußzeilenplatzhalter 3">
            <a:extLst>
              <a:ext uri="{FF2B5EF4-FFF2-40B4-BE49-F238E27FC236}">
                <a16:creationId xmlns:a16="http://schemas.microsoft.com/office/drawing/2014/main" id="{40EAE65A-31CC-A09C-FBCB-F6AE7779677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B0C35168-E016-F0D5-4E46-907927A152F0}"/>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376301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A04C16B-556B-B4EF-C650-BEFD06973571}"/>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3" name="Fußzeilenplatzhalter 2">
            <a:extLst>
              <a:ext uri="{FF2B5EF4-FFF2-40B4-BE49-F238E27FC236}">
                <a16:creationId xmlns:a16="http://schemas.microsoft.com/office/drawing/2014/main" id="{DCC6F133-5A6D-180A-4864-22495F93943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86183BB-99AE-EE8A-3144-6AC81587F92D}"/>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285204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E7957E-529A-6FFC-3D72-C0B632D71BE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8D0C639-9E78-0E76-3AD2-E3B3D744B5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91B2327-A259-E6FF-92A2-E540A39F7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5B8EDDB-8060-3FD3-AF90-7B42B8B3ACDC}"/>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6" name="Fußzeilenplatzhalter 5">
            <a:extLst>
              <a:ext uri="{FF2B5EF4-FFF2-40B4-BE49-F238E27FC236}">
                <a16:creationId xmlns:a16="http://schemas.microsoft.com/office/drawing/2014/main" id="{022F6014-E425-5745-32C5-42EA70AFF2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B0EC3A9-753F-9088-A93F-4D619960810B}"/>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409126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B888B-DE22-2A5A-1FFC-569797DC82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5DFB192-72E7-5EC9-5FE0-CFD0EDE57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2BFCF47-538A-2C20-182B-C6F670896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DAE6262-46E1-046A-ADED-ABFE41A2D6EF}"/>
              </a:ext>
            </a:extLst>
          </p:cNvPr>
          <p:cNvSpPr>
            <a:spLocks noGrp="1"/>
          </p:cNvSpPr>
          <p:nvPr>
            <p:ph type="dt" sz="half" idx="10"/>
          </p:nvPr>
        </p:nvSpPr>
        <p:spPr/>
        <p:txBody>
          <a:bodyPr/>
          <a:lstStyle/>
          <a:p>
            <a:fld id="{65F2CB8B-E347-49CE-86A1-D7503D5669AA}" type="datetimeFigureOut">
              <a:rPr lang="de-DE" smtClean="0"/>
              <a:t>28.05.2024</a:t>
            </a:fld>
            <a:endParaRPr lang="de-DE"/>
          </a:p>
        </p:txBody>
      </p:sp>
      <p:sp>
        <p:nvSpPr>
          <p:cNvPr id="6" name="Fußzeilenplatzhalter 5">
            <a:extLst>
              <a:ext uri="{FF2B5EF4-FFF2-40B4-BE49-F238E27FC236}">
                <a16:creationId xmlns:a16="http://schemas.microsoft.com/office/drawing/2014/main" id="{A010DDCB-F03F-2AB9-40C5-19B8A4C2608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3B48934-1D0F-E355-A207-DC2D778DB345}"/>
              </a:ext>
            </a:extLst>
          </p:cNvPr>
          <p:cNvSpPr>
            <a:spLocks noGrp="1"/>
          </p:cNvSpPr>
          <p:nvPr>
            <p:ph type="sldNum" sz="quarter" idx="12"/>
          </p:nvPr>
        </p:nvSpPr>
        <p:spPr/>
        <p:txBody>
          <a:bodyPr/>
          <a:lstStyle/>
          <a:p>
            <a:fld id="{91473D96-218B-40EC-97D8-7C54180004D5}" type="slidenum">
              <a:rPr lang="de-DE" smtClean="0"/>
              <a:t>‹Nr.›</a:t>
            </a:fld>
            <a:endParaRPr lang="de-DE"/>
          </a:p>
        </p:txBody>
      </p:sp>
    </p:spTree>
    <p:extLst>
      <p:ext uri="{BB962C8B-B14F-4D97-AF65-F5344CB8AC3E}">
        <p14:creationId xmlns:p14="http://schemas.microsoft.com/office/powerpoint/2010/main" val="192490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3EFA4E-B3FD-93B4-A743-FE9740E518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B37B05F-8F5E-8F2E-3E60-5CD3E67BB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AD3A244-2435-7609-E204-967FE49D2E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2CB8B-E347-49CE-86A1-D7503D5669AA}" type="datetimeFigureOut">
              <a:rPr lang="de-DE" smtClean="0"/>
              <a:t>28.05.2024</a:t>
            </a:fld>
            <a:endParaRPr lang="de-DE"/>
          </a:p>
        </p:txBody>
      </p:sp>
      <p:sp>
        <p:nvSpPr>
          <p:cNvPr id="5" name="Fußzeilenplatzhalter 4">
            <a:extLst>
              <a:ext uri="{FF2B5EF4-FFF2-40B4-BE49-F238E27FC236}">
                <a16:creationId xmlns:a16="http://schemas.microsoft.com/office/drawing/2014/main" id="{CAFCEB01-0411-BFAD-A043-4F3D039F2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817523E-4095-BD58-69C0-8F0E592932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73D96-218B-40EC-97D8-7C54180004D5}" type="slidenum">
              <a:rPr lang="de-DE" smtClean="0"/>
              <a:t>‹Nr.›</a:t>
            </a:fld>
            <a:endParaRPr lang="de-DE"/>
          </a:p>
        </p:txBody>
      </p:sp>
    </p:spTree>
    <p:extLst>
      <p:ext uri="{BB962C8B-B14F-4D97-AF65-F5344CB8AC3E}">
        <p14:creationId xmlns:p14="http://schemas.microsoft.com/office/powerpoint/2010/main" val="3160839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24000" y="3878485"/>
            <a:ext cx="9144000" cy="1655762"/>
          </a:xfrm>
        </p:spPr>
        <p:txBody>
          <a:bodyPr>
            <a:normAutofit lnSpcReduction="10000"/>
          </a:bodyPr>
          <a:lstStyle/>
          <a:p>
            <a:r>
              <a:rPr kumimoji="0" lang="de-DE" sz="6000" b="1" i="0" u="none" strike="noStrike" kern="1200" cap="none" spc="0" normalizeH="0" baseline="0" noProof="0" dirty="0">
                <a:ln>
                  <a:noFill/>
                </a:ln>
                <a:solidFill>
                  <a:prstClr val="black"/>
                </a:solidFill>
                <a:effectLst/>
                <a:uLnTx/>
                <a:uFillTx/>
                <a:latin typeface="Calibri" panose="020F0502020204030204"/>
                <a:ea typeface="+mn-ea"/>
                <a:cs typeface="+mn-cs"/>
              </a:rPr>
              <a:t>Vereinigung Kirchturm Mirow e.V.</a:t>
            </a:r>
            <a:endParaRPr lang="de-DE" dirty="0"/>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757" y="625033"/>
            <a:ext cx="2071867" cy="1967696"/>
          </a:xfrm>
          <a:prstGeom prst="rect">
            <a:avLst/>
          </a:prstGeom>
        </p:spPr>
      </p:pic>
    </p:spTree>
    <p:extLst>
      <p:ext uri="{BB962C8B-B14F-4D97-AF65-F5344CB8AC3E}">
        <p14:creationId xmlns:p14="http://schemas.microsoft.com/office/powerpoint/2010/main" val="396288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flipV="1">
            <a:off x="1524000" y="6241647"/>
            <a:ext cx="9144000" cy="45719"/>
          </a:xfrm>
        </p:spPr>
        <p:txBody>
          <a:bodyPr>
            <a:normAutofit fontScale="25000" lnSpcReduction="20000"/>
          </a:bodyPr>
          <a:lstStyle/>
          <a:p>
            <a:endParaRPr lang="de-DE" dirty="0"/>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738" y="717951"/>
            <a:ext cx="2999589" cy="2848773"/>
          </a:xfrm>
          <a:prstGeom prst="rect">
            <a:avLst/>
          </a:prstGeom>
        </p:spPr>
      </p:pic>
      <p:sp>
        <p:nvSpPr>
          <p:cNvPr id="6" name="Textfeld 5">
            <a:extLst>
              <a:ext uri="{FF2B5EF4-FFF2-40B4-BE49-F238E27FC236}">
                <a16:creationId xmlns:a16="http://schemas.microsoft.com/office/drawing/2014/main" id="{2289806E-6ED9-894E-CCE2-703BEA8B07DC}"/>
              </a:ext>
            </a:extLst>
          </p:cNvPr>
          <p:cNvSpPr txBox="1"/>
          <p:nvPr/>
        </p:nvSpPr>
        <p:spPr>
          <a:xfrm>
            <a:off x="1524000" y="4534853"/>
            <a:ext cx="9144000" cy="646331"/>
          </a:xfrm>
          <a:prstGeom prst="rect">
            <a:avLst/>
          </a:prstGeom>
          <a:noFill/>
        </p:spPr>
        <p:txBody>
          <a:bodyPr wrap="square" rtlCol="0">
            <a:spAutoFit/>
          </a:bodyPr>
          <a:lstStyle/>
          <a:p>
            <a:pPr algn="ctr"/>
            <a:r>
              <a:rPr lang="de-DE" sz="3600" dirty="0"/>
              <a:t>Vielen Dank für Ihre Aufmerksamkeit</a:t>
            </a:r>
          </a:p>
        </p:txBody>
      </p:sp>
    </p:spTree>
    <p:extLst>
      <p:ext uri="{BB962C8B-B14F-4D97-AF65-F5344CB8AC3E}">
        <p14:creationId xmlns:p14="http://schemas.microsoft.com/office/powerpoint/2010/main" val="19780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24000" y="701749"/>
            <a:ext cx="7120270" cy="5539899"/>
          </a:xfrm>
        </p:spPr>
        <p:txBody>
          <a:bodyPr>
            <a:normAutofit fontScale="92500" lnSpcReduction="20000"/>
          </a:bodyPr>
          <a:lstStyle/>
          <a:p>
            <a:pPr algn="just"/>
            <a:r>
              <a:rPr lang="de-DE" sz="1800" b="1" i="1" dirty="0">
                <a:effectLst/>
                <a:latin typeface="Times New Roman" panose="02020603050405020304" pitchFamily="18" charset="0"/>
              </a:rPr>
              <a:t>	Satzung der Vereinigung Kirchturm Mirow e.V.</a:t>
            </a:r>
          </a:p>
          <a:p>
            <a:pPr algn="ctr"/>
            <a:r>
              <a:rPr lang="de-DE" sz="1300" i="1" dirty="0">
                <a:effectLst/>
                <a:latin typeface="Times New Roman" panose="02020603050405020304" pitchFamily="18" charset="0"/>
                <a:ea typeface="Times New Roman" panose="02020603050405020304" pitchFamily="18" charset="0"/>
              </a:rPr>
              <a:t>(in der 5. geänderten Fassung vom 12.03.2011)</a:t>
            </a:r>
            <a:endParaRPr lang="de-DE" sz="1300" dirty="0">
              <a:effectLst/>
              <a:latin typeface="Times New Roman" panose="02020603050405020304" pitchFamily="18" charset="0"/>
              <a:ea typeface="Times New Roman" panose="02020603050405020304" pitchFamily="18" charset="0"/>
            </a:endParaRPr>
          </a:p>
          <a:p>
            <a:pPr algn="ctr"/>
            <a:r>
              <a:rPr lang="de-DE" sz="1200" dirty="0">
                <a:effectLst/>
                <a:latin typeface="Times New Roman" panose="02020603050405020304" pitchFamily="18" charset="0"/>
                <a:ea typeface="Times New Roman" panose="02020603050405020304" pitchFamily="18" charset="0"/>
              </a:rPr>
              <a:t> </a:t>
            </a:r>
            <a:endParaRPr lang="de-DE" sz="1000" dirty="0">
              <a:effectLst/>
              <a:latin typeface="Times New Roman" panose="02020603050405020304" pitchFamily="18" charset="0"/>
              <a:ea typeface="Times New Roman" panose="02020603050405020304" pitchFamily="18" charset="0"/>
            </a:endParaRPr>
          </a:p>
          <a:p>
            <a:pPr algn="just">
              <a:tabLst>
                <a:tab pos="270510" algn="l"/>
                <a:tab pos="450215" algn="l"/>
              </a:tabLst>
            </a:pPr>
            <a:r>
              <a:rPr lang="de-DE" sz="1300" dirty="0">
                <a:effectLst/>
                <a:latin typeface="Times New Roman" panose="02020603050405020304" pitchFamily="18" charset="0"/>
                <a:ea typeface="Times New Roman" panose="02020603050405020304" pitchFamily="18" charset="0"/>
              </a:rPr>
              <a:t>§ 1	Name, Sitz, Gerichtsstand</a:t>
            </a:r>
          </a:p>
          <a:p>
            <a:pPr marL="742950" lvl="1" indent="-285750" algn="just">
              <a:buFont typeface="+mj-lt"/>
              <a:buAutoNum type="arabicPeriod"/>
              <a:tabLst>
                <a:tab pos="270510" algn="l"/>
                <a:tab pos="540385" algn="l"/>
              </a:tabLst>
            </a:pPr>
            <a:r>
              <a:rPr lang="de-DE" sz="1300" dirty="0">
                <a:effectLst/>
                <a:latin typeface="Times New Roman" panose="02020603050405020304" pitchFamily="18" charset="0"/>
                <a:ea typeface="Times New Roman" panose="02020603050405020304" pitchFamily="18" charset="0"/>
              </a:rPr>
              <a:t>Kirchturm Mirow e.V.</a:t>
            </a:r>
          </a:p>
          <a:p>
            <a:pPr marL="742950" lvl="1" indent="-285750" algn="just">
              <a:buFont typeface="+mj-lt"/>
              <a:buAutoNum type="arabicPeriod"/>
              <a:tabLst>
                <a:tab pos="270510" algn="l"/>
                <a:tab pos="542925" algn="l"/>
              </a:tabLst>
            </a:pPr>
            <a:r>
              <a:rPr lang="de-DE" sz="1300" dirty="0">
                <a:effectLst/>
                <a:latin typeface="Times New Roman" panose="02020603050405020304" pitchFamily="18" charset="0"/>
                <a:ea typeface="Times New Roman" panose="02020603050405020304" pitchFamily="18" charset="0"/>
              </a:rPr>
              <a:t>17252 Mirow, Schlossinsel, Johanniterkirche</a:t>
            </a:r>
          </a:p>
          <a:p>
            <a:pPr marL="742950" lvl="1" indent="-285750" algn="just">
              <a:buFont typeface="+mj-lt"/>
              <a:buAutoNum type="arabicPeriod"/>
              <a:tabLst>
                <a:tab pos="270510" algn="l"/>
                <a:tab pos="540385" algn="l"/>
              </a:tabLst>
            </a:pPr>
            <a:r>
              <a:rPr lang="de-DE" sz="1300" dirty="0">
                <a:effectLst/>
                <a:latin typeface="Times New Roman" panose="02020603050405020304" pitchFamily="18" charset="0"/>
                <a:ea typeface="Times New Roman" panose="02020603050405020304" pitchFamily="18" charset="0"/>
              </a:rPr>
              <a:t>Amtsgericht Neustrelitz, Nr. 1 des Vereinsregisters</a:t>
            </a:r>
          </a:p>
          <a:p>
            <a:pPr algn="just">
              <a:tabLst>
                <a:tab pos="180340" algn="l"/>
                <a:tab pos="450215" algn="l"/>
                <a:tab pos="540385" algn="l"/>
              </a:tabLst>
            </a:pPr>
            <a:r>
              <a:rPr lang="de-DE" sz="1300" dirty="0">
                <a:effectLst/>
                <a:latin typeface="Times New Roman" panose="02020603050405020304" pitchFamily="18" charset="0"/>
                <a:ea typeface="Times New Roman" panose="02020603050405020304" pitchFamily="18" charset="0"/>
              </a:rPr>
              <a:t> </a:t>
            </a:r>
          </a:p>
          <a:p>
            <a:pPr algn="just">
              <a:tabLst>
                <a:tab pos="270510" algn="l"/>
                <a:tab pos="540385" algn="l"/>
              </a:tabLst>
            </a:pPr>
            <a:r>
              <a:rPr lang="de-DE" sz="1300" dirty="0">
                <a:effectLst/>
                <a:latin typeface="Times New Roman" panose="02020603050405020304" pitchFamily="18" charset="0"/>
                <a:ea typeface="Times New Roman" panose="02020603050405020304" pitchFamily="18" charset="0"/>
              </a:rPr>
              <a:t>§ 2	Zweck und Aufgaben</a:t>
            </a:r>
          </a:p>
          <a:p>
            <a:pPr marL="742950" lvl="1" indent="-285750" algn="just">
              <a:buFont typeface="+mj-lt"/>
              <a:buAutoNum type="arabicPeriod"/>
              <a:tabLst>
                <a:tab pos="180340" algn="l"/>
                <a:tab pos="450215" algn="l"/>
                <a:tab pos="495300" algn="l"/>
              </a:tabLst>
            </a:pPr>
            <a:r>
              <a:rPr lang="de-DE" sz="1300" dirty="0">
                <a:effectLst/>
                <a:latin typeface="Times New Roman" panose="02020603050405020304" pitchFamily="18" charset="0"/>
                <a:ea typeface="Times New Roman" panose="02020603050405020304" pitchFamily="18" charset="0"/>
              </a:rPr>
              <a:t> Der Verein ist </a:t>
            </a:r>
            <a:r>
              <a:rPr lang="de-DE" sz="1300" b="1" dirty="0">
                <a:effectLst/>
                <a:latin typeface="Times New Roman" panose="02020603050405020304" pitchFamily="18" charset="0"/>
                <a:ea typeface="Times New Roman" panose="02020603050405020304" pitchFamily="18" charset="0"/>
              </a:rPr>
              <a:t>parteipolitisch und konfessionell unabhängig</a:t>
            </a:r>
            <a:r>
              <a:rPr lang="de-DE" sz="1300" dirty="0">
                <a:effectLst/>
                <a:latin typeface="Times New Roman" panose="02020603050405020304" pitchFamily="18" charset="0"/>
                <a:ea typeface="Times New Roman" panose="02020603050405020304" pitchFamily="18" charset="0"/>
              </a:rPr>
              <a:t>.</a:t>
            </a:r>
          </a:p>
          <a:p>
            <a:pPr marL="581025" indent="-314325" algn="just">
              <a:tabLst>
                <a:tab pos="180340" algn="l"/>
                <a:tab pos="450215" algn="l"/>
                <a:tab pos="540385" algn="l"/>
              </a:tabLst>
            </a:pPr>
            <a:r>
              <a:rPr lang="de-DE" sz="1300" dirty="0">
                <a:effectLst/>
                <a:latin typeface="Times New Roman" panose="02020603050405020304" pitchFamily="18" charset="0"/>
                <a:ea typeface="Times New Roman" panose="02020603050405020304" pitchFamily="18" charset="0"/>
              </a:rPr>
              <a:t>2.2. 	 Der Verein verfolgt ausschließlich und unmittelbar gemeinnützige Zwecke im Sinne des Abschnittes „steuerbegünstigte Zwecke“ der Abgabenordnung</a:t>
            </a:r>
          </a:p>
          <a:p>
            <a:pPr marL="581025" indent="-314325" algn="just">
              <a:tabLst>
                <a:tab pos="180340" algn="l"/>
                <a:tab pos="450215" algn="l"/>
                <a:tab pos="540385" algn="l"/>
              </a:tabLst>
            </a:pPr>
            <a:r>
              <a:rPr lang="de-DE" sz="1300" dirty="0">
                <a:effectLst/>
                <a:latin typeface="Times New Roman" panose="02020603050405020304" pitchFamily="18" charset="0"/>
                <a:ea typeface="Times New Roman" panose="02020603050405020304" pitchFamily="18" charset="0"/>
              </a:rPr>
              <a:t>2.3.	 Das höchste Ziel der Mitglieder des Vereines ist die Achtung und die Förderung der   Wiederherstellung und Sicherung des historischen Denkmalgutes der Region Mirow.</a:t>
            </a:r>
          </a:p>
          <a:p>
            <a:pPr marL="742950" lvl="1" indent="-285750" algn="just">
              <a:buFont typeface="+mj-lt"/>
              <a:buAutoNum type="arabicPeriod" startAt="4"/>
              <a:tabLst>
                <a:tab pos="180340" algn="l"/>
                <a:tab pos="571500" algn="l"/>
              </a:tabLst>
            </a:pPr>
            <a:r>
              <a:rPr lang="de-DE" sz="1300" dirty="0">
                <a:effectLst/>
                <a:latin typeface="Times New Roman" panose="02020603050405020304" pitchFamily="18" charset="0"/>
                <a:ea typeface="Times New Roman" panose="02020603050405020304" pitchFamily="18" charset="0"/>
              </a:rPr>
              <a:t>Nach der Vollendung des Wiederaufbaus der Kirchturmspitze der Johanniterkirche zu Mirow sind die Zwecke des Vereins die Förderung von Kunst und Kultur, die Förderung der Jugendhilfe, die Förderung von Wissenschaft und Forschung sowie die Förderung der Heimatpflege und Heimatkunde.</a:t>
            </a:r>
          </a:p>
          <a:p>
            <a:pPr marL="742950" lvl="1" indent="-285750" algn="just">
              <a:buFont typeface="+mj-lt"/>
              <a:buAutoNum type="arabicPeriod" startAt="4"/>
              <a:tabLst>
                <a:tab pos="180340" algn="l"/>
                <a:tab pos="571500" algn="l"/>
              </a:tabLst>
            </a:pPr>
            <a:r>
              <a:rPr lang="de-DE" sz="1300" b="1" dirty="0">
                <a:effectLst/>
                <a:latin typeface="Times New Roman" panose="02020603050405020304" pitchFamily="18" charset="0"/>
                <a:ea typeface="Times New Roman" panose="02020603050405020304" pitchFamily="18" charset="0"/>
              </a:rPr>
              <a:t>Die Vereinszwecke werden insbesondere verwirklicht durch den Erhalt und Betrieb des öffentlich begehbaren Kirchturms der Johanniterkirche und die Unterstützung der denkmalgerechten Sanierung und Pflege der Kirche mit der herzoglichen Gruft, des gesamten Kirchengeländes sowie weiteren Denkmal- und Kulturgutes auf der Schlossinsel Mirow und darüber hinaus</a:t>
            </a:r>
          </a:p>
          <a:p>
            <a:pPr marL="742950" lvl="1" indent="-285750" algn="just">
              <a:buFont typeface="+mj-lt"/>
              <a:buAutoNum type="arabicPeriod" startAt="4"/>
              <a:tabLst>
                <a:tab pos="180340" algn="l"/>
                <a:tab pos="571500" algn="l"/>
              </a:tabLst>
            </a:pPr>
            <a:r>
              <a:rPr lang="de-DE" sz="1300" b="1" dirty="0">
                <a:effectLst/>
                <a:latin typeface="Times New Roman" panose="02020603050405020304" pitchFamily="18" charset="0"/>
                <a:ea typeface="Times New Roman" panose="02020603050405020304" pitchFamily="18" charset="0"/>
              </a:rPr>
              <a:t>Der Verein betreibt ein historisches Museum und ist bemüht, dazu ständig weitere Artefakte, Exponate, Dokumente, Literatur u.dgl. anzuschaffen, Forschungen dazu zu unterstützen und Förderungen einzuwerben. </a:t>
            </a:r>
          </a:p>
          <a:p>
            <a:pPr marL="742950" lvl="1" indent="-285750" algn="just">
              <a:buFont typeface="+mj-lt"/>
              <a:buAutoNum type="arabicPeriod" startAt="4"/>
              <a:tabLst>
                <a:tab pos="180340" algn="l"/>
                <a:tab pos="571500" algn="l"/>
              </a:tabLst>
            </a:pPr>
            <a:r>
              <a:rPr lang="de-DE" sz="1300" b="1" dirty="0">
                <a:effectLst/>
                <a:latin typeface="Times New Roman" panose="02020603050405020304" pitchFamily="18" charset="0"/>
                <a:ea typeface="Times New Roman" panose="02020603050405020304" pitchFamily="18" charset="0"/>
              </a:rPr>
              <a:t>Der Verein pflegt in Anlehnung an die verbindende Gemeinsamkeit durch die bisherigen   Arbeiten das geistreiche, kulturvolle und menschliche Miteinander seiner Mitglieder. Er konzentriert sich dabei auch besonders auf die Einbeziehung der Jugend.</a:t>
            </a:r>
          </a:p>
          <a:p>
            <a:pPr algn="just">
              <a:tabLst>
                <a:tab pos="180340" algn="l"/>
                <a:tab pos="450215" algn="l"/>
                <a:tab pos="540385" algn="l"/>
              </a:tabLst>
            </a:pPr>
            <a:r>
              <a:rPr lang="de-DE" sz="1000" b="1" dirty="0">
                <a:effectLst/>
                <a:latin typeface="Times New Roman" panose="02020603050405020304" pitchFamily="18" charset="0"/>
                <a:ea typeface="Times New Roman" panose="02020603050405020304" pitchFamily="18" charset="0"/>
              </a:rPr>
              <a:t> </a:t>
            </a:r>
          </a:p>
          <a:p>
            <a:pPr algn="l"/>
            <a:endParaRPr lang="de-DE" dirty="0"/>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spTree>
    <p:extLst>
      <p:ext uri="{BB962C8B-B14F-4D97-AF65-F5344CB8AC3E}">
        <p14:creationId xmlns:p14="http://schemas.microsoft.com/office/powerpoint/2010/main" val="167562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24000" y="2264734"/>
            <a:ext cx="7215963" cy="3274829"/>
          </a:xfrm>
        </p:spPr>
        <p:txBody>
          <a:bodyPr>
            <a:normAutofit/>
          </a:bodyPr>
          <a:lstStyle/>
          <a:p>
            <a:pPr algn="just">
              <a:tabLst>
                <a:tab pos="270510" algn="l"/>
                <a:tab pos="540385" algn="l"/>
              </a:tabLst>
            </a:pPr>
            <a:r>
              <a:rPr lang="de-DE" sz="1200" dirty="0">
                <a:effectLst/>
                <a:latin typeface="Times New Roman" panose="02020603050405020304" pitchFamily="18" charset="0"/>
                <a:ea typeface="Times New Roman" panose="02020603050405020304" pitchFamily="18" charset="0"/>
              </a:rPr>
              <a:t>§ 3	Wirkungsweise</a:t>
            </a:r>
          </a:p>
          <a:p>
            <a:pPr marL="742950" lvl="1" indent="-285750" algn="just">
              <a:buFont typeface="+mj-lt"/>
              <a:buAutoNum type="arabicPeriod"/>
              <a:tabLst>
                <a:tab pos="270510" algn="l"/>
                <a:tab pos="540385" algn="l"/>
                <a:tab pos="270510" algn="l"/>
              </a:tabLst>
            </a:pPr>
            <a:r>
              <a:rPr lang="de-DE" sz="1200" b="1" dirty="0">
                <a:effectLst/>
                <a:latin typeface="Times New Roman" panose="02020603050405020304" pitchFamily="18" charset="0"/>
                <a:ea typeface="Times New Roman" panose="02020603050405020304" pitchFamily="18" charset="0"/>
              </a:rPr>
              <a:t>Der Verein erstreckt sich in seiner materiell- praktischen Wirksamkeit auf das Kirchengelände mit Johanniterkirche und herzoglicher Gruft</a:t>
            </a:r>
            <a:r>
              <a:rPr lang="de-DE" sz="1200" dirty="0">
                <a:effectLst/>
                <a:latin typeface="Times New Roman" panose="02020603050405020304" pitchFamily="18" charset="0"/>
                <a:ea typeface="Times New Roman" panose="02020603050405020304" pitchFamily="18" charset="0"/>
              </a:rPr>
              <a:t>. </a:t>
            </a:r>
          </a:p>
          <a:p>
            <a:pPr marL="540385" indent="-540385" algn="just">
              <a:tabLst>
                <a:tab pos="270510" algn="l"/>
                <a:tab pos="540385" algn="l"/>
                <a:tab pos="270510" algn="l"/>
                <a:tab pos="630555" algn="l"/>
              </a:tabLst>
            </a:pPr>
            <a:r>
              <a:rPr lang="de-DE" sz="1200" dirty="0">
                <a:effectLst/>
                <a:latin typeface="Times New Roman" panose="02020603050405020304" pitchFamily="18" charset="0"/>
                <a:ea typeface="Times New Roman" panose="02020603050405020304" pitchFamily="18" charset="0"/>
              </a:rPr>
              <a:t>§ 5	Beiträge und finanzielle Angelegenheiten</a:t>
            </a:r>
          </a:p>
          <a:p>
            <a:pPr lvl="1" algn="just">
              <a:tabLst>
                <a:tab pos="270510" algn="l"/>
                <a:tab pos="540385" algn="l"/>
                <a:tab pos="270510" algn="l"/>
                <a:tab pos="571500" algn="l"/>
                <a:tab pos="630555" algn="l"/>
              </a:tabLst>
            </a:pPr>
            <a:r>
              <a:rPr lang="de-DE" sz="1200" b="1" dirty="0">
                <a:effectLst/>
                <a:latin typeface="Times New Roman" panose="02020603050405020304" pitchFamily="18" charset="0"/>
                <a:ea typeface="Times New Roman" panose="02020603050405020304" pitchFamily="18" charset="0"/>
              </a:rPr>
              <a:t>5.7.	Werte, die der Verein gemäß § 3.1. schafft, gehen mit ihrer Fertigstellung in das Eigentum der 					evangelischen Kirche über. Dabei strebt der Verein an, stets seine Nutzungsrechte des 					Kirchturmes mit seiner Aussichtsplattform bei der evangelischen Kirche vereinbarungsgemäß 					aufrecht zu erhalten.</a:t>
            </a:r>
          </a:p>
          <a:p>
            <a:pPr lvl="1" algn="just">
              <a:tabLst>
                <a:tab pos="270510" algn="l"/>
                <a:tab pos="540385" algn="l"/>
                <a:tab pos="270510" algn="l"/>
                <a:tab pos="571500" algn="l"/>
                <a:tab pos="630555" algn="l"/>
              </a:tabLst>
            </a:pPr>
            <a:r>
              <a:rPr lang="de-DE" sz="1200" b="1" dirty="0">
                <a:effectLst/>
                <a:latin typeface="Times New Roman" panose="02020603050405020304" pitchFamily="18" charset="0"/>
                <a:ea typeface="Times New Roman" panose="02020603050405020304" pitchFamily="18" charset="0"/>
              </a:rPr>
              <a:t>5.8.	Ausgenommen aus § 5.7. sind geistige und materielle Werte, die das Museum und seinen 					Betrieb sowie den Verein selbst betreffen.</a:t>
            </a:r>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spTree>
    <p:extLst>
      <p:ext uri="{BB962C8B-B14F-4D97-AF65-F5344CB8AC3E}">
        <p14:creationId xmlns:p14="http://schemas.microsoft.com/office/powerpoint/2010/main" val="355989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24000" y="2264734"/>
            <a:ext cx="7215963" cy="3274829"/>
          </a:xfrm>
        </p:spPr>
        <p:txBody>
          <a:bodyPr/>
          <a:lstStyle/>
          <a:p>
            <a:pPr algn="l"/>
            <a:r>
              <a:rPr lang="de-DE" dirty="0"/>
              <a:t>Mitgliederzahl aktuell : 85  (früher bis 112)</a:t>
            </a:r>
          </a:p>
          <a:p>
            <a:pPr algn="l"/>
            <a:r>
              <a:rPr lang="de-DE" dirty="0"/>
              <a:t>Altersbedingte abnehmende Tendenz</a:t>
            </a:r>
          </a:p>
          <a:p>
            <a:pPr algn="l"/>
            <a:r>
              <a:rPr lang="de-DE" dirty="0"/>
              <a:t>Junge Mitgliederwerbung gestaltet sich sehr schwer,</a:t>
            </a:r>
          </a:p>
          <a:p>
            <a:pPr algn="l"/>
            <a:r>
              <a:rPr lang="de-DE" dirty="0"/>
              <a:t>ebenso die Nachwuchsgewinnung für  den Vorstand.</a:t>
            </a:r>
          </a:p>
          <a:p>
            <a:pPr algn="l"/>
            <a:endParaRPr lang="de-DE" dirty="0"/>
          </a:p>
          <a:p>
            <a:pPr algn="l"/>
            <a:r>
              <a:rPr lang="de-DE" dirty="0"/>
              <a:t>1. Ziel: Wiederaufbau Kirchturm Mirow</a:t>
            </a:r>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spTree>
    <p:extLst>
      <p:ext uri="{BB962C8B-B14F-4D97-AF65-F5344CB8AC3E}">
        <p14:creationId xmlns:p14="http://schemas.microsoft.com/office/powerpoint/2010/main" val="2535664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24000" y="6127668"/>
            <a:ext cx="9144000" cy="113980"/>
          </a:xfrm>
        </p:spPr>
        <p:txBody>
          <a:bodyPr>
            <a:normAutofit fontScale="25000" lnSpcReduction="20000"/>
          </a:bodyPr>
          <a:lstStyle/>
          <a:p>
            <a:endParaRPr lang="de-DE" dirty="0"/>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pic>
        <p:nvPicPr>
          <p:cNvPr id="6" name="Grafik 5">
            <a:extLst>
              <a:ext uri="{FF2B5EF4-FFF2-40B4-BE49-F238E27FC236}">
                <a16:creationId xmlns:a16="http://schemas.microsoft.com/office/drawing/2014/main" id="{CC8102D8-2F0B-37B3-9189-200DEF72A9EE}"/>
              </a:ext>
            </a:extLst>
          </p:cNvPr>
          <p:cNvPicPr>
            <a:picLocks noChangeAspect="1"/>
          </p:cNvPicPr>
          <p:nvPr/>
        </p:nvPicPr>
        <p:blipFill>
          <a:blip r:embed="rId3"/>
          <a:stretch>
            <a:fillRect/>
          </a:stretch>
        </p:blipFill>
        <p:spPr>
          <a:xfrm>
            <a:off x="4074289" y="456126"/>
            <a:ext cx="3531051" cy="5192320"/>
          </a:xfrm>
          <a:prstGeom prst="rect">
            <a:avLst/>
          </a:prstGeom>
        </p:spPr>
      </p:pic>
    </p:spTree>
    <p:extLst>
      <p:ext uri="{BB962C8B-B14F-4D97-AF65-F5344CB8AC3E}">
        <p14:creationId xmlns:p14="http://schemas.microsoft.com/office/powerpoint/2010/main" val="326183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24000" y="5800398"/>
            <a:ext cx="9144000" cy="441250"/>
          </a:xfrm>
        </p:spPr>
        <p:txBody>
          <a:bodyPr/>
          <a:lstStyle/>
          <a:p>
            <a:r>
              <a:rPr lang="de-DE" dirty="0"/>
              <a:t>Stahlgerüst Turmspitze wurde geliefert</a:t>
            </a:r>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pic>
        <p:nvPicPr>
          <p:cNvPr id="6" name="Grafik 5">
            <a:extLst>
              <a:ext uri="{FF2B5EF4-FFF2-40B4-BE49-F238E27FC236}">
                <a16:creationId xmlns:a16="http://schemas.microsoft.com/office/drawing/2014/main" id="{DDA4E042-16BB-B2B5-2DC9-CCFDA55D5031}"/>
              </a:ext>
            </a:extLst>
          </p:cNvPr>
          <p:cNvPicPr>
            <a:picLocks noChangeAspect="1"/>
          </p:cNvPicPr>
          <p:nvPr/>
        </p:nvPicPr>
        <p:blipFill>
          <a:blip r:embed="rId3"/>
          <a:stretch>
            <a:fillRect/>
          </a:stretch>
        </p:blipFill>
        <p:spPr>
          <a:xfrm>
            <a:off x="4104899" y="474561"/>
            <a:ext cx="3534392" cy="5234740"/>
          </a:xfrm>
          <a:prstGeom prst="rect">
            <a:avLst/>
          </a:prstGeom>
        </p:spPr>
      </p:pic>
    </p:spTree>
    <p:extLst>
      <p:ext uri="{BB962C8B-B14F-4D97-AF65-F5344CB8AC3E}">
        <p14:creationId xmlns:p14="http://schemas.microsoft.com/office/powerpoint/2010/main" val="93658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24000" y="5800398"/>
            <a:ext cx="9144000" cy="441250"/>
          </a:xfrm>
        </p:spPr>
        <p:txBody>
          <a:bodyPr/>
          <a:lstStyle/>
          <a:p>
            <a:r>
              <a:rPr lang="de-DE" dirty="0"/>
              <a:t>Holzunterkonstruktion „</a:t>
            </a:r>
            <a:r>
              <a:rPr lang="de-DE" dirty="0" err="1"/>
              <a:t>Wellsche</a:t>
            </a:r>
            <a:r>
              <a:rPr lang="de-DE" dirty="0"/>
              <a:t> Haube“</a:t>
            </a:r>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pic>
        <p:nvPicPr>
          <p:cNvPr id="6" name="Grafik 5">
            <a:extLst>
              <a:ext uri="{FF2B5EF4-FFF2-40B4-BE49-F238E27FC236}">
                <a16:creationId xmlns:a16="http://schemas.microsoft.com/office/drawing/2014/main" id="{F39465A3-7B55-7504-DCC7-1623C2A29B0D}"/>
              </a:ext>
            </a:extLst>
          </p:cNvPr>
          <p:cNvPicPr>
            <a:picLocks noChangeAspect="1"/>
          </p:cNvPicPr>
          <p:nvPr/>
        </p:nvPicPr>
        <p:blipFill>
          <a:blip r:embed="rId3"/>
          <a:stretch>
            <a:fillRect/>
          </a:stretch>
        </p:blipFill>
        <p:spPr>
          <a:xfrm>
            <a:off x="1142406" y="534522"/>
            <a:ext cx="7531350" cy="5092861"/>
          </a:xfrm>
          <a:prstGeom prst="rect">
            <a:avLst/>
          </a:prstGeom>
        </p:spPr>
      </p:pic>
    </p:spTree>
    <p:extLst>
      <p:ext uri="{BB962C8B-B14F-4D97-AF65-F5344CB8AC3E}">
        <p14:creationId xmlns:p14="http://schemas.microsoft.com/office/powerpoint/2010/main" val="327907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a:off x="1545266" y="6060558"/>
            <a:ext cx="7215963" cy="191386"/>
          </a:xfrm>
        </p:spPr>
        <p:txBody>
          <a:bodyPr>
            <a:normAutofit fontScale="32500" lnSpcReduction="20000"/>
          </a:bodyPr>
          <a:lstStyle/>
          <a:p>
            <a:pPr algn="l"/>
            <a:endParaRPr lang="de-DE" dirty="0"/>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sp>
        <p:nvSpPr>
          <p:cNvPr id="4" name="Textfeld 3">
            <a:extLst>
              <a:ext uri="{FF2B5EF4-FFF2-40B4-BE49-F238E27FC236}">
                <a16:creationId xmlns:a16="http://schemas.microsoft.com/office/drawing/2014/main" id="{D09C5B6B-B68F-C62E-39EF-E1E012DB04A5}"/>
              </a:ext>
            </a:extLst>
          </p:cNvPr>
          <p:cNvSpPr txBox="1"/>
          <p:nvPr/>
        </p:nvSpPr>
        <p:spPr>
          <a:xfrm>
            <a:off x="1275907" y="627641"/>
            <a:ext cx="7155712" cy="4848783"/>
          </a:xfrm>
          <a:prstGeom prst="rect">
            <a:avLst/>
          </a:prstGeom>
          <a:noFill/>
        </p:spPr>
        <p:txBody>
          <a:bodyPr wrap="square" rtlCol="0">
            <a:spAutoFit/>
          </a:bodyPr>
          <a:lstStyle/>
          <a:p>
            <a:endParaRPr lang="de-DE" dirty="0"/>
          </a:p>
        </p:txBody>
      </p:sp>
      <p:pic>
        <p:nvPicPr>
          <p:cNvPr id="9" name="Grafik 8" descr="Ein Bild, das draußen, Gebäude, Baum, Himmel enthält.&#10;&#10;Automatisch generierte Beschreibung">
            <a:extLst>
              <a:ext uri="{FF2B5EF4-FFF2-40B4-BE49-F238E27FC236}">
                <a16:creationId xmlns:a16="http://schemas.microsoft.com/office/drawing/2014/main" id="{692D7EBA-C584-7ECF-27A9-964E35524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779" y="1381576"/>
            <a:ext cx="7312228" cy="4094848"/>
          </a:xfrm>
          <a:prstGeom prst="rect">
            <a:avLst/>
          </a:prstGeom>
        </p:spPr>
      </p:pic>
    </p:spTree>
    <p:extLst>
      <p:ext uri="{BB962C8B-B14F-4D97-AF65-F5344CB8AC3E}">
        <p14:creationId xmlns:p14="http://schemas.microsoft.com/office/powerpoint/2010/main" val="407322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C88E5A-8695-24CC-779D-E734BCE5FDE8}"/>
              </a:ext>
            </a:extLst>
          </p:cNvPr>
          <p:cNvSpPr>
            <a:spLocks noGrp="1"/>
          </p:cNvSpPr>
          <p:nvPr>
            <p:ph type="ctrTitle"/>
          </p:nvPr>
        </p:nvSpPr>
        <p:spPr>
          <a:xfrm>
            <a:off x="969335" y="361507"/>
            <a:ext cx="10253330" cy="6134986"/>
          </a:xfrm>
          <a:noFill/>
        </p:spPr>
        <p:style>
          <a:lnRef idx="2">
            <a:schemeClr val="accent2"/>
          </a:lnRef>
          <a:fillRef idx="1">
            <a:schemeClr val="lt1"/>
          </a:fillRef>
          <a:effectRef idx="0">
            <a:schemeClr val="accent2"/>
          </a:effectRef>
          <a:fontRef idx="minor">
            <a:schemeClr val="dk1"/>
          </a:fontRef>
        </p:style>
        <p:txBody>
          <a:bodyPr>
            <a:normAutofit/>
          </a:bodyPr>
          <a:lstStyle/>
          <a:p>
            <a:br>
              <a:rPr lang="de-DE" b="1" dirty="0"/>
            </a:br>
            <a:br>
              <a:rPr lang="de-DE" b="1" dirty="0"/>
            </a:br>
            <a:br>
              <a:rPr lang="de-DE" b="1" dirty="0"/>
            </a:br>
            <a:br>
              <a:rPr lang="de-DE" b="1" dirty="0"/>
            </a:br>
            <a:br>
              <a:rPr lang="de-DE" b="1" dirty="0"/>
            </a:br>
            <a:endParaRPr lang="de-DE" b="1" dirty="0"/>
          </a:p>
        </p:txBody>
      </p:sp>
      <p:sp>
        <p:nvSpPr>
          <p:cNvPr id="3" name="Untertitel 2">
            <a:extLst>
              <a:ext uri="{FF2B5EF4-FFF2-40B4-BE49-F238E27FC236}">
                <a16:creationId xmlns:a16="http://schemas.microsoft.com/office/drawing/2014/main" id="{E2310350-E6B2-A8E8-7D47-F021C742DE30}"/>
              </a:ext>
            </a:extLst>
          </p:cNvPr>
          <p:cNvSpPr>
            <a:spLocks noGrp="1"/>
          </p:cNvSpPr>
          <p:nvPr>
            <p:ph type="subTitle" idx="1"/>
          </p:nvPr>
        </p:nvSpPr>
        <p:spPr>
          <a:xfrm flipV="1">
            <a:off x="1524000" y="6241647"/>
            <a:ext cx="9144000" cy="45719"/>
          </a:xfrm>
        </p:spPr>
        <p:txBody>
          <a:bodyPr>
            <a:normAutofit fontScale="25000" lnSpcReduction="20000"/>
          </a:bodyPr>
          <a:lstStyle/>
          <a:p>
            <a:endParaRPr lang="de-DE" dirty="0"/>
          </a:p>
        </p:txBody>
      </p:sp>
      <p:pic>
        <p:nvPicPr>
          <p:cNvPr id="5" name="Grafik 4" descr="Ein Bild, das Text, Logo, Symbol, Schrift enthält.&#10;&#10;Automatisch generierte Beschreibung">
            <a:extLst>
              <a:ext uri="{FF2B5EF4-FFF2-40B4-BE49-F238E27FC236}">
                <a16:creationId xmlns:a16="http://schemas.microsoft.com/office/drawing/2014/main" id="{5FD75D4A-48B6-B03F-CAFD-08D487F15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827" y="616352"/>
            <a:ext cx="2071867" cy="1967696"/>
          </a:xfrm>
          <a:prstGeom prst="rect">
            <a:avLst/>
          </a:prstGeom>
        </p:spPr>
      </p:pic>
      <p:sp>
        <p:nvSpPr>
          <p:cNvPr id="7" name="Textfeld 6">
            <a:extLst>
              <a:ext uri="{FF2B5EF4-FFF2-40B4-BE49-F238E27FC236}">
                <a16:creationId xmlns:a16="http://schemas.microsoft.com/office/drawing/2014/main" id="{EC7FFAB3-4A3D-A6D5-E281-7EBBF3E1C4F6}"/>
              </a:ext>
            </a:extLst>
          </p:cNvPr>
          <p:cNvSpPr txBox="1"/>
          <p:nvPr/>
        </p:nvSpPr>
        <p:spPr>
          <a:xfrm>
            <a:off x="1320800" y="722489"/>
            <a:ext cx="7526027" cy="5909310"/>
          </a:xfrm>
          <a:prstGeom prst="rect">
            <a:avLst/>
          </a:prstGeom>
          <a:noFill/>
        </p:spPr>
        <p:txBody>
          <a:bodyPr wrap="square" rtlCol="0">
            <a:spAutoFit/>
          </a:bodyPr>
          <a:lstStyle/>
          <a:p>
            <a:r>
              <a:rPr lang="de-DE" dirty="0"/>
              <a:t>1993 Herstellung der historischen barocken Kirchturmspitze</a:t>
            </a:r>
          </a:p>
          <a:p>
            <a:r>
              <a:rPr lang="de-DE" dirty="0"/>
              <a:t>1997 Einbau einer öffentlich nutzbaren Treppe im Kirchturm</a:t>
            </a:r>
          </a:p>
          <a:p>
            <a:r>
              <a:rPr lang="de-DE" dirty="0"/>
              <a:t>1998 Eingangsloge für Kirche Gruft und Kirchturm</a:t>
            </a:r>
          </a:p>
          <a:p>
            <a:r>
              <a:rPr lang="de-DE" dirty="0"/>
              <a:t>2002 12 KWp Solarstromanlage auf dem Kirchendach</a:t>
            </a:r>
          </a:p>
          <a:p>
            <a:r>
              <a:rPr lang="de-DE" dirty="0"/>
              <a:t>2003 g Glocke (Grundton) neu</a:t>
            </a:r>
          </a:p>
          <a:p>
            <a:r>
              <a:rPr lang="de-DE" dirty="0"/>
              <a:t>2006 Johannitermuseum 2 Etagen im Kirchturm</a:t>
            </a:r>
          </a:p>
          <a:p>
            <a:r>
              <a:rPr lang="de-DE" dirty="0"/>
              <a:t>2013 Bankheizung im Kirchenschiff</a:t>
            </a:r>
          </a:p>
          <a:p>
            <a:r>
              <a:rPr lang="de-DE" dirty="0"/>
              <a:t>20022 Audioguide Kirche, Gruft und Erlebniskirchturm</a:t>
            </a:r>
          </a:p>
          <a:p>
            <a:r>
              <a:rPr lang="de-DE" dirty="0"/>
              <a:t>Absicherung des Kirchturmbetriebes</a:t>
            </a:r>
          </a:p>
          <a:p>
            <a:r>
              <a:rPr lang="de-DE" dirty="0"/>
              <a:t>jährlich 2 Arbeitseinsätze zusammen mit Kirchengemeinde</a:t>
            </a:r>
          </a:p>
          <a:p>
            <a:r>
              <a:rPr lang="de-DE" dirty="0"/>
              <a:t>Beteiligung an Sanierungskosten Johanniterkirche</a:t>
            </a:r>
          </a:p>
          <a:p>
            <a:r>
              <a:rPr lang="de-DE" dirty="0"/>
              <a:t>Gemeinsame Homepage mit der Kirchengemeinde</a:t>
            </a:r>
          </a:p>
          <a:p>
            <a:r>
              <a:rPr lang="de-DE" dirty="0"/>
              <a:t>Herausgabe von Druckerzeugnissen</a:t>
            </a:r>
          </a:p>
          <a:p>
            <a:pPr marL="742950" lvl="1" indent="-285750">
              <a:buFont typeface="Arial" panose="020B0604020202020204" pitchFamily="34" charset="0"/>
              <a:buChar char="•"/>
            </a:pPr>
            <a:r>
              <a:rPr lang="de-DE" dirty="0"/>
              <a:t>Johannitermuseum</a:t>
            </a:r>
          </a:p>
          <a:p>
            <a:pPr marL="742950" lvl="1" indent="-285750">
              <a:buFont typeface="Arial" panose="020B0604020202020204" pitchFamily="34" charset="0"/>
              <a:buChar char="•"/>
            </a:pPr>
            <a:r>
              <a:rPr lang="de-DE" dirty="0"/>
              <a:t>Solarstromanlage</a:t>
            </a:r>
          </a:p>
          <a:p>
            <a:pPr marL="742950" lvl="1" indent="-285750">
              <a:buFont typeface="Arial" panose="020B0604020202020204" pitchFamily="34" charset="0"/>
              <a:buChar char="•"/>
            </a:pPr>
            <a:r>
              <a:rPr lang="de-DE" dirty="0"/>
              <a:t>Kirchenführer</a:t>
            </a:r>
          </a:p>
          <a:p>
            <a:pPr marL="742950" lvl="1" indent="-285750">
              <a:buFont typeface="Arial" panose="020B0604020202020204" pitchFamily="34" charset="0"/>
              <a:buChar char="•"/>
            </a:pPr>
            <a:r>
              <a:rPr lang="de-DE" dirty="0"/>
              <a:t>Herzogliche Gruft</a:t>
            </a:r>
          </a:p>
          <a:p>
            <a:r>
              <a:rPr lang="de-DE" dirty="0"/>
              <a:t>Jährlich wechselnde Sonderausstellungen auf der  Empore und im Kirchenschiff</a:t>
            </a:r>
          </a:p>
          <a:p>
            <a:r>
              <a:rPr lang="de-DE"/>
              <a:t>280.000</a:t>
            </a:r>
            <a:r>
              <a:rPr lang="de-DE" dirty="0"/>
              <a:t>. Besucher auf dem Erlebniskirchturm</a:t>
            </a:r>
          </a:p>
          <a:p>
            <a:endParaRPr lang="de-DE" dirty="0"/>
          </a:p>
        </p:txBody>
      </p:sp>
      <p:graphicFrame>
        <p:nvGraphicFramePr>
          <p:cNvPr id="8" name="Tabelle 7">
            <a:extLst>
              <a:ext uri="{FF2B5EF4-FFF2-40B4-BE49-F238E27FC236}">
                <a16:creationId xmlns:a16="http://schemas.microsoft.com/office/drawing/2014/main" id="{3DCB91F4-4E33-6AB0-5EA7-BC36950F663D}"/>
              </a:ext>
            </a:extLst>
          </p:cNvPr>
          <p:cNvGraphicFramePr>
            <a:graphicFrameLocks noGrp="1"/>
          </p:cNvGraphicFramePr>
          <p:nvPr>
            <p:extLst>
              <p:ext uri="{D42A27DB-BD31-4B8C-83A1-F6EECF244321}">
                <p14:modId xmlns:p14="http://schemas.microsoft.com/office/powerpoint/2010/main" val="4119719264"/>
              </p:ext>
            </p:extLst>
          </p:nvPr>
        </p:nvGraphicFramePr>
        <p:xfrm>
          <a:off x="1199445" y="5816145"/>
          <a:ext cx="10515600" cy="365760"/>
        </p:xfrm>
        <a:graphic>
          <a:graphicData uri="http://schemas.openxmlformats.org/drawingml/2006/table">
            <a:tbl>
              <a:tblPr/>
              <a:tblGrid>
                <a:gridCol w="5257800">
                  <a:extLst>
                    <a:ext uri="{9D8B030D-6E8A-4147-A177-3AD203B41FA5}">
                      <a16:colId xmlns:a16="http://schemas.microsoft.com/office/drawing/2014/main" val="328215207"/>
                    </a:ext>
                  </a:extLst>
                </a:gridCol>
                <a:gridCol w="5257800">
                  <a:extLst>
                    <a:ext uri="{9D8B030D-6E8A-4147-A177-3AD203B41FA5}">
                      <a16:colId xmlns:a16="http://schemas.microsoft.com/office/drawing/2014/main" val="2063689662"/>
                    </a:ext>
                  </a:extLst>
                </a:gridCol>
              </a:tblGrid>
              <a:tr h="0">
                <a:tc>
                  <a:txBody>
                    <a:bodyPr/>
                    <a:lstStyle/>
                    <a:p>
                      <a:endParaRPr lang="de-DE" dirty="0"/>
                    </a:p>
                  </a:txBody>
                  <a:tcPr anchor="ctr">
                    <a:lnL>
                      <a:noFill/>
                    </a:lnL>
                    <a:lnR>
                      <a:noFill/>
                    </a:lnR>
                    <a:lnT>
                      <a:noFill/>
                    </a:lnT>
                    <a:lnB>
                      <a:noFill/>
                    </a:lnB>
                    <a:noFill/>
                  </a:tcPr>
                </a:tc>
                <a:tc>
                  <a:txBody>
                    <a:bodyPr/>
                    <a:lstStyle/>
                    <a:p>
                      <a:endParaRPr lang="de-DE" dirty="0"/>
                    </a:p>
                  </a:txBody>
                  <a:tcPr anchor="ctr">
                    <a:lnL>
                      <a:noFill/>
                    </a:lnL>
                    <a:lnR>
                      <a:noFill/>
                    </a:lnR>
                    <a:lnT>
                      <a:noFill/>
                    </a:lnT>
                    <a:lnB>
                      <a:noFill/>
                    </a:lnB>
                    <a:noFill/>
                  </a:tcPr>
                </a:tc>
                <a:extLst>
                  <a:ext uri="{0D108BD9-81ED-4DB2-BD59-A6C34878D82A}">
                    <a16:rowId xmlns:a16="http://schemas.microsoft.com/office/drawing/2014/main" val="1307995584"/>
                  </a:ext>
                </a:extLst>
              </a:tr>
            </a:tbl>
          </a:graphicData>
        </a:graphic>
      </p:graphicFrame>
    </p:spTree>
    <p:extLst>
      <p:ext uri="{BB962C8B-B14F-4D97-AF65-F5344CB8AC3E}">
        <p14:creationId xmlns:p14="http://schemas.microsoft.com/office/powerpoint/2010/main" val="7849807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Breitbild</PresentationFormat>
  <Paragraphs>61</Paragraphs>
  <Slides>10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Aptos</vt:lpstr>
      <vt:lpstr>Arial</vt:lpstr>
      <vt:lpstr>Calibri</vt:lpstr>
      <vt:lpstr>Calibri Light</vt:lpstr>
      <vt:lpstr>Times New Roman</vt:lpstr>
      <vt:lpstr>Office</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30-jähriges Jubiläum Wiederherstellung Kirchturm  Johanniterkirche Mirow 12.11.1993 / 2023</dc:title>
  <dc:creator>Hartwig Grählert</dc:creator>
  <cp:lastModifiedBy>Hartwig Grählert</cp:lastModifiedBy>
  <cp:revision>9</cp:revision>
  <dcterms:created xsi:type="dcterms:W3CDTF">2023-10-29T09:41:50Z</dcterms:created>
  <dcterms:modified xsi:type="dcterms:W3CDTF">2024-05-28T15:40:04Z</dcterms:modified>
</cp:coreProperties>
</file>